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62" r:id="rId1"/>
  </p:sldMasterIdLst>
  <p:notesMasterIdLst>
    <p:notesMasterId r:id="rId39"/>
  </p:notesMasterIdLst>
  <p:sldIdLst>
    <p:sldId id="256" r:id="rId2"/>
    <p:sldId id="324" r:id="rId3"/>
    <p:sldId id="258" r:id="rId4"/>
    <p:sldId id="295" r:id="rId5"/>
    <p:sldId id="296" r:id="rId6"/>
    <p:sldId id="297" r:id="rId7"/>
    <p:sldId id="298" r:id="rId8"/>
    <p:sldId id="299" r:id="rId9"/>
    <p:sldId id="300" r:id="rId10"/>
    <p:sldId id="325" r:id="rId11"/>
    <p:sldId id="301" r:id="rId12"/>
    <p:sldId id="302" r:id="rId13"/>
    <p:sldId id="303" r:id="rId14"/>
    <p:sldId id="304" r:id="rId15"/>
    <p:sldId id="305" r:id="rId16"/>
    <p:sldId id="306" r:id="rId17"/>
    <p:sldId id="307" r:id="rId18"/>
    <p:sldId id="308" r:id="rId19"/>
    <p:sldId id="310" r:id="rId20"/>
    <p:sldId id="326" r:id="rId21"/>
    <p:sldId id="327" r:id="rId22"/>
    <p:sldId id="328" r:id="rId23"/>
    <p:sldId id="311" r:id="rId24"/>
    <p:sldId id="312" r:id="rId25"/>
    <p:sldId id="313" r:id="rId26"/>
    <p:sldId id="314" r:id="rId27"/>
    <p:sldId id="315" r:id="rId28"/>
    <p:sldId id="316" r:id="rId29"/>
    <p:sldId id="317" r:id="rId30"/>
    <p:sldId id="318" r:id="rId31"/>
    <p:sldId id="319" r:id="rId32"/>
    <p:sldId id="320" r:id="rId33"/>
    <p:sldId id="321" r:id="rId34"/>
    <p:sldId id="329" r:id="rId35"/>
    <p:sldId id="330" r:id="rId36"/>
    <p:sldId id="322" r:id="rId37"/>
    <p:sldId id="323"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0"/>
    <p:restoredTop sz="91434" autoAdjust="0"/>
  </p:normalViewPr>
  <p:slideViewPr>
    <p:cSldViewPr>
      <p:cViewPr>
        <p:scale>
          <a:sx n="110" d="100"/>
          <a:sy n="110" d="100"/>
        </p:scale>
        <p:origin x="-1008" y="-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914400"/>
          </a:xfrm>
        </p:spPr>
        <p:txBody>
          <a:bodyPr>
            <a:noAutofit/>
          </a:bodyPr>
          <a:lstStyle/>
          <a:p>
            <a:r>
              <a:rPr lang="en-US" sz="2400" dirty="0" smtClean="0"/>
              <a:t>Loading (Cont’d)</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447800"/>
            <a:ext cx="8229600"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46383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The Assignment Method</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The </a:t>
            </a:r>
            <a:r>
              <a:rPr lang="en-US" sz="2400" dirty="0"/>
              <a:t>assignment method is a special case of a group of problems known as linear programming problems (LP</a:t>
            </a:r>
            <a:r>
              <a:rPr lang="en-US" sz="2400" dirty="0" smtClean="0"/>
              <a:t>).</a:t>
            </a:r>
          </a:p>
          <a:p>
            <a:pPr lvl="0"/>
            <a:r>
              <a:rPr lang="en-US" sz="2400" dirty="0" smtClean="0"/>
              <a:t>Linear </a:t>
            </a:r>
            <a:r>
              <a:rPr lang="en-US" sz="2400" dirty="0"/>
              <a:t>programming is a technique used to optimize an objective (such as maximizing profits or minimizing cost) under certain constraints, such as availability of </a:t>
            </a:r>
            <a:r>
              <a:rPr lang="en-US" sz="2400" dirty="0" smtClean="0"/>
              <a:t>resources.</a:t>
            </a:r>
          </a:p>
          <a:p>
            <a:pPr lvl="0"/>
            <a:r>
              <a:rPr lang="en-US" sz="2400" dirty="0" smtClean="0"/>
              <a:t>The </a:t>
            </a:r>
            <a:r>
              <a:rPr lang="en-US" sz="2400" dirty="0"/>
              <a:t>assignment method is applied to situations in which various resources must be allocated to activities on a </a:t>
            </a:r>
            <a:r>
              <a:rPr lang="en-US" sz="2400" dirty="0" smtClean="0"/>
              <a:t>one-to-one basis.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9503570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19.1</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A </a:t>
            </a:r>
            <a:r>
              <a:rPr lang="en-US" sz="2400" dirty="0"/>
              <a:t>factory supervisor has three workers available and three jobs to be completed. The supervisor has to decide which job should be given to which worker (load jobs). The table shows the costs incurred in performing each job by each worker. The supervisor wants make this assignment to minimize the total cost, under the constraint that only one job can be assigned to one worker</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0535459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19.1 (Cont’d)</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Step </a:t>
            </a:r>
            <a:r>
              <a:rPr lang="en-US" sz="2400" dirty="0"/>
              <a:t>1: Row </a:t>
            </a:r>
            <a:r>
              <a:rPr lang="en-US" sz="2400" dirty="0" smtClean="0"/>
              <a:t>reductions.</a:t>
            </a:r>
            <a:endParaRPr lang="en-US" sz="2400" dirty="0"/>
          </a:p>
          <a:p>
            <a:pPr lvl="0"/>
            <a:r>
              <a:rPr lang="en-US" sz="2400" dirty="0" smtClean="0"/>
              <a:t>Step2</a:t>
            </a:r>
            <a:r>
              <a:rPr lang="en-US" sz="2400" dirty="0"/>
              <a:t>: Column </a:t>
            </a:r>
            <a:r>
              <a:rPr lang="en-US" sz="2400" dirty="0" smtClean="0"/>
              <a:t>reductions.</a:t>
            </a:r>
            <a:endParaRPr lang="en-US" sz="2400" dirty="0"/>
          </a:p>
          <a:p>
            <a:pPr lvl="0"/>
            <a:r>
              <a:rPr lang="en-US" sz="2400" dirty="0" smtClean="0"/>
              <a:t>Step </a:t>
            </a:r>
            <a:r>
              <a:rPr lang="en-US" sz="2400" dirty="0"/>
              <a:t>3: Cross out the zeroes in the table by using minimum number of horizontal and/or vertical </a:t>
            </a:r>
            <a:r>
              <a:rPr lang="en-US" sz="2400" dirty="0" smtClean="0"/>
              <a:t>lines.</a:t>
            </a:r>
            <a:endParaRPr lang="en-US" sz="2400" dirty="0"/>
          </a:p>
          <a:p>
            <a:pPr lvl="0"/>
            <a:r>
              <a:rPr lang="en-US" sz="2400" dirty="0" smtClean="0"/>
              <a:t>Step </a:t>
            </a:r>
            <a:r>
              <a:rPr lang="en-US" sz="2400" dirty="0"/>
              <a:t>4: Check for an optimum </a:t>
            </a:r>
            <a:r>
              <a:rPr lang="en-US" sz="2400" dirty="0" smtClean="0"/>
              <a:t>solution.</a:t>
            </a:r>
            <a:endParaRPr lang="en-US" sz="2400" dirty="0"/>
          </a:p>
          <a:p>
            <a:pPr lvl="0"/>
            <a:r>
              <a:rPr lang="en-US" sz="2400" dirty="0" smtClean="0"/>
              <a:t>Step </a:t>
            </a:r>
            <a:r>
              <a:rPr lang="en-US" sz="2400" dirty="0"/>
              <a:t>5: Repeat Steps 3 and 4 until you get an optimum </a:t>
            </a:r>
            <a:r>
              <a:rPr lang="en-US" sz="2400" dirty="0" smtClean="0"/>
              <a:t>solution.</a:t>
            </a:r>
            <a:endParaRPr lang="en-US" sz="2400" dirty="0"/>
          </a:p>
          <a:p>
            <a:pPr lvl="0"/>
            <a:r>
              <a:rPr lang="en-US" sz="2400" dirty="0" smtClean="0"/>
              <a:t>We </a:t>
            </a:r>
            <a:r>
              <a:rPr lang="en-US" sz="2400" dirty="0"/>
              <a:t>needed three lines to cover all zeroes in this matrix. That number of lines equals the number of rows or columns, and an optimum solution has been reached. Thus, we assign Job A to Worker 3, Job B to Worker 2, and Job C to Worker </a:t>
            </a:r>
            <a:r>
              <a:rPr lang="en-US" sz="2400" dirty="0" smtClean="0"/>
              <a:t>1.</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554247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685800"/>
          </a:xfrm>
        </p:spPr>
        <p:txBody>
          <a:bodyPr>
            <a:noAutofit/>
          </a:bodyPr>
          <a:lstStyle/>
          <a:p>
            <a:r>
              <a:rPr lang="en-US" sz="2000" dirty="0"/>
              <a:t>Backward and Forward Scheduling</a:t>
            </a:r>
          </a:p>
        </p:txBody>
      </p:sp>
      <p:sp>
        <p:nvSpPr>
          <p:cNvPr id="7" name="Content Placeholder 6"/>
          <p:cNvSpPr>
            <a:spLocks noGrp="1"/>
          </p:cNvSpPr>
          <p:nvPr>
            <p:ph idx="1"/>
          </p:nvPr>
        </p:nvSpPr>
        <p:spPr>
          <a:xfrm>
            <a:off x="1011447" y="762000"/>
            <a:ext cx="7696200" cy="1447800"/>
          </a:xfrm>
        </p:spPr>
        <p:txBody>
          <a:bodyPr>
            <a:noAutofit/>
          </a:bodyPr>
          <a:lstStyle/>
          <a:p>
            <a:pPr lvl="0"/>
            <a:r>
              <a:rPr lang="en-US" sz="1600" dirty="0" smtClean="0"/>
              <a:t>Backward </a:t>
            </a:r>
            <a:r>
              <a:rPr lang="en-US" sz="1600" dirty="0"/>
              <a:t>scheduling begins with the due date for each job and loads the processing requirements for these jobs at each work center by proceeding backward in </a:t>
            </a:r>
            <a:r>
              <a:rPr lang="en-US" sz="1600" dirty="0" smtClean="0"/>
              <a:t>time.</a:t>
            </a:r>
          </a:p>
          <a:p>
            <a:pPr lvl="0"/>
            <a:r>
              <a:rPr lang="en-US" sz="1600" dirty="0" smtClean="0"/>
              <a:t>Forward </a:t>
            </a:r>
            <a:r>
              <a:rPr lang="en-US" sz="1600" dirty="0"/>
              <a:t>scheduling begins with the current date for those jobs that have known processing </a:t>
            </a:r>
            <a:r>
              <a:rPr lang="en-US" sz="1600" dirty="0" smtClean="0"/>
              <a:t>requirements</a:t>
            </a:r>
            <a:r>
              <a:rPr lang="en-US" sz="1600" dirty="0"/>
              <a:t>, and it loads the jobs forward in </a:t>
            </a:r>
            <a:r>
              <a:rPr lang="en-US" sz="1600" dirty="0" smtClean="0"/>
              <a:t>time</a:t>
            </a:r>
            <a:r>
              <a:rPr lang="en-US" sz="1600" dirty="0" smtClean="0"/>
              <a:t>.</a:t>
            </a:r>
            <a:endParaRPr lang="en-US" sz="1600" dirty="0" smtClean="0"/>
          </a:p>
        </p:txBody>
      </p:sp>
      <p:sp>
        <p:nvSpPr>
          <p:cNvPr id="5" name="Slide Number Placeholder 4"/>
          <p:cNvSpPr>
            <a:spLocks noGrp="1"/>
          </p:cNvSpPr>
          <p:nvPr>
            <p:ph type="sldNum" sz="quarter" idx="12"/>
          </p:nvPr>
        </p:nvSpPr>
        <p:spPr>
          <a:xfrm>
            <a:off x="8689675" y="6553200"/>
            <a:ext cx="457200" cy="304800"/>
          </a:xfrm>
        </p:spPr>
        <p:txBody>
          <a:bodyPr/>
          <a:lstStyle/>
          <a:p>
            <a:fld id="{B6F15528-21DE-4FAA-801E-634DDDAF4B2B}" type="slidenum">
              <a:rPr lang="en-US" smtClean="0"/>
              <a:pPr/>
              <a:t>14</a:t>
            </a:fld>
            <a:endParaRPr lang="en-US"/>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209800"/>
            <a:ext cx="8042694" cy="43374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861307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Loading Approach in Scheduling</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At </a:t>
            </a:r>
            <a:r>
              <a:rPr lang="en-US" sz="2400" dirty="0"/>
              <a:t>the CRP stage, infinite loading is the more appropriate approach to load the work </a:t>
            </a:r>
            <a:r>
              <a:rPr lang="en-US" sz="2400" dirty="0" smtClean="0"/>
              <a:t>centers.</a:t>
            </a:r>
          </a:p>
          <a:p>
            <a:pPr lvl="0"/>
            <a:r>
              <a:rPr lang="en-US" sz="2400" dirty="0" smtClean="0"/>
              <a:t>At </a:t>
            </a:r>
            <a:r>
              <a:rPr lang="en-US" sz="2400" dirty="0"/>
              <a:t>scheduling stage, however, in order to avoid exceeding capacity, the finite loading is the preferred approach because it takes into account the actual processing times of jobs and the available capacity at each work </a:t>
            </a:r>
            <a:r>
              <a:rPr lang="en-US" sz="2400" dirty="0" smtClean="0"/>
              <a:t>center.</a:t>
            </a:r>
          </a:p>
          <a:p>
            <a:pPr lvl="0"/>
            <a:r>
              <a:rPr lang="en-US" sz="2400" dirty="0" smtClean="0"/>
              <a:t>By </a:t>
            </a:r>
            <a:r>
              <a:rPr lang="en-US" sz="2400" dirty="0"/>
              <a:t>using the finite loading approach, managers can determine detailed schedules for each job through each work center based on available work center capacities and other jobs that have already been </a:t>
            </a:r>
            <a:r>
              <a:rPr lang="en-US" sz="2400" dirty="0" smtClean="0"/>
              <a:t>scheduled.</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7995370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Sequencing</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800" dirty="0" smtClean="0"/>
              <a:t>Priority </a:t>
            </a:r>
            <a:r>
              <a:rPr lang="en-US" sz="2800" dirty="0"/>
              <a:t>rules </a:t>
            </a:r>
            <a:r>
              <a:rPr lang="en-US" sz="2800" dirty="0" smtClean="0"/>
              <a:t>used </a:t>
            </a:r>
            <a:r>
              <a:rPr lang="en-US" sz="2800" dirty="0"/>
              <a:t>for sequencing individual jobs:</a:t>
            </a:r>
          </a:p>
          <a:p>
            <a:pPr lvl="1"/>
            <a:r>
              <a:rPr lang="en-US" sz="2400" dirty="0" smtClean="0"/>
              <a:t>First </a:t>
            </a:r>
            <a:r>
              <a:rPr lang="en-US" sz="2400" dirty="0"/>
              <a:t>Come, First </a:t>
            </a:r>
            <a:r>
              <a:rPr lang="en-US" sz="2400" dirty="0" smtClean="0"/>
              <a:t>Served</a:t>
            </a:r>
            <a:endParaRPr lang="en-US" sz="2400" dirty="0"/>
          </a:p>
          <a:p>
            <a:pPr lvl="1"/>
            <a:r>
              <a:rPr lang="en-US" sz="2400" dirty="0" smtClean="0"/>
              <a:t>Shortest </a:t>
            </a:r>
            <a:r>
              <a:rPr lang="en-US" sz="2400" dirty="0"/>
              <a:t>Processing </a:t>
            </a:r>
            <a:r>
              <a:rPr lang="en-US" sz="2400" dirty="0" smtClean="0"/>
              <a:t>Time</a:t>
            </a:r>
            <a:endParaRPr lang="en-US" sz="2400" dirty="0"/>
          </a:p>
          <a:p>
            <a:pPr lvl="1"/>
            <a:r>
              <a:rPr lang="en-US" sz="2400" dirty="0" smtClean="0"/>
              <a:t>Earliest </a:t>
            </a:r>
            <a:r>
              <a:rPr lang="en-US" sz="2400" dirty="0"/>
              <a:t>Due </a:t>
            </a:r>
            <a:r>
              <a:rPr lang="en-US" sz="2400" dirty="0" smtClean="0"/>
              <a:t>Date</a:t>
            </a:r>
          </a:p>
          <a:p>
            <a:pPr lvl="1"/>
            <a:r>
              <a:rPr lang="en-US" sz="2400" dirty="0" smtClean="0"/>
              <a:t>Longest </a:t>
            </a:r>
            <a:r>
              <a:rPr lang="en-US" sz="2400" dirty="0"/>
              <a:t>Processing </a:t>
            </a:r>
            <a:r>
              <a:rPr lang="en-US" sz="2400" dirty="0" smtClean="0"/>
              <a:t>Time</a:t>
            </a:r>
            <a:endParaRPr lang="en-US" sz="2400" dirty="0"/>
          </a:p>
          <a:p>
            <a:pPr lvl="1"/>
            <a:r>
              <a:rPr lang="en-US" sz="2400" dirty="0" smtClean="0"/>
              <a:t>Critical </a:t>
            </a:r>
            <a:r>
              <a:rPr lang="en-US" sz="2400" dirty="0"/>
              <a:t>Ratio (CR</a:t>
            </a:r>
            <a:r>
              <a:rPr lang="en-US" sz="2400" dirty="0" smtClean="0"/>
              <a:t>)</a:t>
            </a:r>
          </a:p>
          <a:p>
            <a:pPr lvl="2"/>
            <a:r>
              <a:rPr lang="en-US" sz="1800" dirty="0" smtClean="0"/>
              <a:t>If CR </a:t>
            </a:r>
            <a:r>
              <a:rPr lang="en-US" sz="1800" dirty="0"/>
              <a:t>&gt; 1 and the job is ahead of </a:t>
            </a:r>
            <a:r>
              <a:rPr lang="en-US" sz="1800" dirty="0" smtClean="0"/>
              <a:t>schedule</a:t>
            </a:r>
            <a:endParaRPr lang="en-US" sz="1800" dirty="0"/>
          </a:p>
          <a:p>
            <a:pPr lvl="2"/>
            <a:r>
              <a:rPr lang="en-US" sz="1800" dirty="0" smtClean="0"/>
              <a:t>If CR </a:t>
            </a:r>
            <a:r>
              <a:rPr lang="en-US" sz="1800" dirty="0"/>
              <a:t>= 1 and the job is on </a:t>
            </a:r>
            <a:r>
              <a:rPr lang="en-US" sz="1800" dirty="0" smtClean="0"/>
              <a:t>schedule</a:t>
            </a:r>
            <a:endParaRPr lang="en-US" sz="1800" dirty="0"/>
          </a:p>
          <a:p>
            <a:pPr lvl="2"/>
            <a:r>
              <a:rPr lang="en-US" sz="1800" dirty="0" smtClean="0"/>
              <a:t>If CR </a:t>
            </a:r>
            <a:r>
              <a:rPr lang="en-US" sz="1800" dirty="0"/>
              <a:t>&lt; 1 and the job is behind </a:t>
            </a:r>
            <a:r>
              <a:rPr lang="en-US" sz="1800" dirty="0" smtClean="0"/>
              <a:t>schedule</a:t>
            </a:r>
            <a:endParaRPr lang="en-US" sz="18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4351596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Priority Rules Assumptions</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The </a:t>
            </a:r>
            <a:r>
              <a:rPr lang="en-US" sz="2400" dirty="0"/>
              <a:t>set of jobs to be processed are known and do not change, </a:t>
            </a:r>
            <a:r>
              <a:rPr lang="en-US" sz="2400" dirty="0" smtClean="0"/>
              <a:t>i.e., </a:t>
            </a:r>
            <a:r>
              <a:rPr lang="en-US" sz="2400" dirty="0"/>
              <a:t>existing jobs are not </a:t>
            </a:r>
            <a:r>
              <a:rPr lang="en-US" sz="2400" dirty="0" smtClean="0"/>
              <a:t>canceled </a:t>
            </a:r>
            <a:r>
              <a:rPr lang="en-US" sz="2400" dirty="0"/>
              <a:t>and no new jobs </a:t>
            </a:r>
            <a:r>
              <a:rPr lang="en-US" sz="2400" dirty="0" smtClean="0"/>
              <a:t>arrive.</a:t>
            </a:r>
            <a:endParaRPr lang="en-US" sz="2400" dirty="0"/>
          </a:p>
          <a:p>
            <a:pPr lvl="0"/>
            <a:r>
              <a:rPr lang="en-US" sz="2400" dirty="0" smtClean="0"/>
              <a:t>Setup </a:t>
            </a:r>
            <a:r>
              <a:rPr lang="en-US" sz="2400" dirty="0"/>
              <a:t>times and processing times of jobs are known and do not </a:t>
            </a:r>
            <a:r>
              <a:rPr lang="en-US" sz="2400" dirty="0" smtClean="0"/>
              <a:t>vary.</a:t>
            </a:r>
            <a:endParaRPr lang="en-US" sz="2400" dirty="0"/>
          </a:p>
          <a:p>
            <a:pPr lvl="0"/>
            <a:r>
              <a:rPr lang="en-US" sz="2400" dirty="0" smtClean="0"/>
              <a:t>Setup </a:t>
            </a:r>
            <a:r>
              <a:rPr lang="en-US" sz="2400" dirty="0"/>
              <a:t>times are independent of job processing </a:t>
            </a:r>
            <a:r>
              <a:rPr lang="en-US" sz="2400" dirty="0" smtClean="0"/>
              <a:t>sequence.</a:t>
            </a:r>
            <a:endParaRPr lang="en-US" sz="2400" dirty="0"/>
          </a:p>
          <a:p>
            <a:pPr lvl="0"/>
            <a:r>
              <a:rPr lang="en-US" sz="2400" dirty="0" smtClean="0"/>
              <a:t>There </a:t>
            </a:r>
            <a:r>
              <a:rPr lang="en-US" sz="2400" dirty="0"/>
              <a:t>are no unexpected interruptions in job processing, such as machine breakdowns or </a:t>
            </a:r>
            <a:r>
              <a:rPr lang="en-US" sz="2400" dirty="0" smtClean="0"/>
              <a:t>accidents.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1157682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19.2</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Susan </a:t>
            </a:r>
            <a:r>
              <a:rPr lang="en-US" sz="2400" dirty="0"/>
              <a:t>Burke is the manager of a custom furniture job shop. She has five jobs, shown in the table, that are waiting to be processed through a work center. Susan is what the exact sequence of job processing should be. Help Susan to determine the exact sequence for processing these jobs, the average flow time, average job tardiness, and the average number of jobs in this work center, for each of the following priority rules and compare the relative performance of these priority rules for the three performance criteria. Assume that the jobs have arrived in the order shown in the table</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4364803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152400"/>
            <a:ext cx="7696200" cy="762000"/>
          </a:xfrm>
        </p:spPr>
        <p:txBody>
          <a:bodyPr>
            <a:noAutofit/>
          </a:bodyPr>
          <a:lstStyle/>
          <a:p>
            <a:r>
              <a:rPr lang="en-US" sz="2400" dirty="0"/>
              <a:t>Example 19.2 (Cont’d)</a:t>
            </a:r>
          </a:p>
        </p:txBody>
      </p:sp>
      <p:sp>
        <p:nvSpPr>
          <p:cNvPr id="7" name="Content Placeholder 6"/>
          <p:cNvSpPr>
            <a:spLocks noGrp="1"/>
          </p:cNvSpPr>
          <p:nvPr>
            <p:ph idx="1"/>
          </p:nvPr>
        </p:nvSpPr>
        <p:spPr>
          <a:xfrm>
            <a:off x="1028700" y="5181600"/>
            <a:ext cx="7696200" cy="1143000"/>
          </a:xfrm>
        </p:spPr>
        <p:txBody>
          <a:bodyPr>
            <a:noAutofit/>
          </a:bodyPr>
          <a:lstStyle/>
          <a:p>
            <a:pPr lvl="0"/>
            <a:r>
              <a:rPr lang="en-US" sz="1800" dirty="0" smtClean="0"/>
              <a:t>For </a:t>
            </a:r>
            <a:r>
              <a:rPr lang="en-US" sz="1800" dirty="0"/>
              <a:t>Example 19.2, the SPT rule has the best performance because it has the lowest value for all three </a:t>
            </a:r>
            <a:r>
              <a:rPr lang="en-US" sz="1800" dirty="0" smtClean="0"/>
              <a:t>measures.</a:t>
            </a:r>
          </a:p>
          <a:p>
            <a:pPr lvl="0"/>
            <a:r>
              <a:rPr lang="en-US" sz="1800" dirty="0" smtClean="0"/>
              <a:t>The </a:t>
            </a:r>
            <a:r>
              <a:rPr lang="en-US" sz="1800" dirty="0"/>
              <a:t>ranking of the other priority rules </a:t>
            </a:r>
            <a:r>
              <a:rPr lang="en-US" sz="1800" dirty="0" smtClean="0"/>
              <a:t>is: </a:t>
            </a:r>
            <a:r>
              <a:rPr lang="en-US" sz="1800" dirty="0"/>
              <a:t>EDD, FCFS, and </a:t>
            </a:r>
            <a:r>
              <a:rPr lang="en-US" sz="1800" dirty="0" smtClean="0"/>
              <a:t>LPT.</a:t>
            </a:r>
            <a:endParaRPr lang="en-US" sz="18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838200"/>
            <a:ext cx="7315200" cy="4288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957544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839199" y="6629400"/>
            <a:ext cx="290423" cy="254479"/>
          </a:xfrm>
        </p:spPr>
        <p:txBody>
          <a:bodyPr/>
          <a:lstStyle/>
          <a:p>
            <a:fld id="{B6F15528-21DE-4FAA-801E-634DDDAF4B2B}" type="slidenum">
              <a:rPr lang="en-US" smtClean="0"/>
              <a:pPr/>
              <a:t>2</a:t>
            </a:fld>
            <a:endParaRPr lang="en-US" dirty="0"/>
          </a:p>
        </p:txBody>
      </p:sp>
      <p:sp>
        <p:nvSpPr>
          <p:cNvPr id="5" name="Subtitle 3"/>
          <p:cNvSpPr>
            <a:spLocks noGrp="1"/>
          </p:cNvSpPr>
          <p:nvPr>
            <p:ph type="title"/>
          </p:nvPr>
        </p:nvSpPr>
        <p:spPr/>
        <p:txBody>
          <a:bodyPr>
            <a:normAutofit/>
          </a:bodyPr>
          <a:lstStyle/>
          <a:p>
            <a:r>
              <a:rPr lang="en-US" cap="none" dirty="0" smtClean="0"/>
              <a:t>Chapter 19: Detailed Scheduling</a:t>
            </a:r>
            <a:endParaRPr lang="en-US" cap="none" dirty="0"/>
          </a:p>
        </p:txBody>
      </p:sp>
      <p:sp>
        <p:nvSpPr>
          <p:cNvPr id="2" name="Footer Placeholder 1"/>
          <p:cNvSpPr>
            <a:spLocks noGrp="1"/>
          </p:cNvSpPr>
          <p:nvPr>
            <p:ph type="ftr" sz="quarter" idx="11"/>
          </p:nvPr>
        </p:nvSpPr>
        <p:spPr>
          <a:xfrm>
            <a:off x="0" y="6629400"/>
            <a:ext cx="7278687" cy="288925"/>
          </a:xfrm>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26397091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13604" y="76200"/>
            <a:ext cx="7696200" cy="685800"/>
          </a:xfrm>
        </p:spPr>
        <p:txBody>
          <a:bodyPr>
            <a:noAutofit/>
          </a:bodyPr>
          <a:lstStyle/>
          <a:p>
            <a:r>
              <a:rPr lang="en-US" sz="2400" dirty="0"/>
              <a:t>Example 19.2 (Cont’d)</a:t>
            </a:r>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20</a:t>
            </a:fld>
            <a:endParaRPr lang="en-US" dirty="0"/>
          </a:p>
        </p:txBody>
      </p:sp>
      <p:sp>
        <p:nvSpPr>
          <p:cNvPr id="8" name="Footer Placeholder 3"/>
          <p:cNvSpPr>
            <a:spLocks noGrp="1"/>
          </p:cNvSpPr>
          <p:nvPr>
            <p:ph type="ftr" sz="quarter" idx="11"/>
          </p:nvPr>
        </p:nvSpPr>
        <p:spPr>
          <a:xfrm>
            <a:off x="609600" y="6490000"/>
            <a:ext cx="7010400" cy="365125"/>
          </a:xfrm>
        </p:spPr>
        <p:txBody>
          <a:bodyPr/>
          <a:lstStyle/>
          <a:p>
            <a:r>
              <a:rPr lang="en-US" dirty="0" err="1" smtClean="0"/>
              <a:t>Venkataraman</a:t>
            </a:r>
            <a:r>
              <a:rPr lang="en-US" dirty="0" smtClean="0"/>
              <a:t> &amp; Pinto, Operations Management, 1e. SAGE, 2018.</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0664" y="762000"/>
            <a:ext cx="7696200" cy="220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0664" y="3086818"/>
            <a:ext cx="7696199" cy="33901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949900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26544" y="43133"/>
            <a:ext cx="7696200" cy="533400"/>
          </a:xfrm>
        </p:spPr>
        <p:txBody>
          <a:bodyPr>
            <a:noAutofit/>
          </a:bodyPr>
          <a:lstStyle/>
          <a:p>
            <a:r>
              <a:rPr lang="en-US" sz="2400" dirty="0"/>
              <a:t>Example 19.2 (Cont’d)</a:t>
            </a:r>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21</a:t>
            </a:fld>
            <a:endParaRPr lang="en-US" dirty="0"/>
          </a:p>
        </p:txBody>
      </p:sp>
      <p:sp>
        <p:nvSpPr>
          <p:cNvPr id="8" name="Footer Placeholder 3"/>
          <p:cNvSpPr>
            <a:spLocks noGrp="1"/>
          </p:cNvSpPr>
          <p:nvPr>
            <p:ph type="ftr" sz="quarter" idx="11"/>
          </p:nvPr>
        </p:nvSpPr>
        <p:spPr>
          <a:xfrm>
            <a:off x="609600" y="6490000"/>
            <a:ext cx="7010400" cy="365125"/>
          </a:xfrm>
        </p:spPr>
        <p:txBody>
          <a:bodyPr/>
          <a:lstStyle/>
          <a:p>
            <a:r>
              <a:rPr lang="en-US" dirty="0" err="1" smtClean="0"/>
              <a:t>Venkataraman</a:t>
            </a:r>
            <a:r>
              <a:rPr lang="en-US" dirty="0" smtClean="0"/>
              <a:t> &amp; Pinto, Operations Management, 1e. SAGE, 2018.</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6608" y="457200"/>
            <a:ext cx="7543800" cy="29718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6608" y="3429001"/>
            <a:ext cx="7497792" cy="3047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620788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152400"/>
            <a:ext cx="7696200" cy="762000"/>
          </a:xfrm>
        </p:spPr>
        <p:txBody>
          <a:bodyPr>
            <a:noAutofit/>
          </a:bodyPr>
          <a:lstStyle/>
          <a:p>
            <a:r>
              <a:rPr lang="en-US" sz="2400" dirty="0"/>
              <a:t>Example 19.2 (Cont’d)</a:t>
            </a:r>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22</a:t>
            </a:fld>
            <a:endParaRPr lang="en-US" dirty="0"/>
          </a:p>
        </p:txBody>
      </p:sp>
      <p:sp>
        <p:nvSpPr>
          <p:cNvPr id="8" name="Footer Placeholder 3"/>
          <p:cNvSpPr>
            <a:spLocks noGrp="1"/>
          </p:cNvSpPr>
          <p:nvPr>
            <p:ph type="ftr" sz="quarter" idx="11"/>
          </p:nvPr>
        </p:nvSpPr>
        <p:spPr>
          <a:xfrm>
            <a:off x="609600" y="6490000"/>
            <a:ext cx="7010400" cy="365125"/>
          </a:xfrm>
        </p:spPr>
        <p:txBody>
          <a:bodyPr/>
          <a:lstStyle/>
          <a:p>
            <a:r>
              <a:rPr lang="en-US" dirty="0" err="1" smtClean="0"/>
              <a:t>Venkataraman</a:t>
            </a:r>
            <a:r>
              <a:rPr lang="en-US" dirty="0" smtClean="0"/>
              <a:t> &amp; Pinto, Operations Management, 1e. SAGE, 2018.</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159835"/>
            <a:ext cx="8259763" cy="2298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359379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762000"/>
          </a:xfrm>
        </p:spPr>
        <p:txBody>
          <a:bodyPr>
            <a:noAutofit/>
          </a:bodyPr>
          <a:lstStyle/>
          <a:p>
            <a:r>
              <a:rPr lang="en-US" sz="2400" dirty="0"/>
              <a:t>Example 19.3</a:t>
            </a:r>
          </a:p>
        </p:txBody>
      </p:sp>
      <p:sp>
        <p:nvSpPr>
          <p:cNvPr id="7" name="Content Placeholder 6"/>
          <p:cNvSpPr>
            <a:spLocks noGrp="1"/>
          </p:cNvSpPr>
          <p:nvPr>
            <p:ph idx="1"/>
          </p:nvPr>
        </p:nvSpPr>
        <p:spPr>
          <a:xfrm>
            <a:off x="990600" y="762000"/>
            <a:ext cx="7696200" cy="1905000"/>
          </a:xfrm>
        </p:spPr>
        <p:txBody>
          <a:bodyPr>
            <a:noAutofit/>
          </a:bodyPr>
          <a:lstStyle/>
          <a:p>
            <a:pPr lvl="0"/>
            <a:r>
              <a:rPr lang="en-US" sz="2000" dirty="0" smtClean="0"/>
              <a:t>Blake </a:t>
            </a:r>
            <a:r>
              <a:rPr lang="en-US" sz="2000" dirty="0"/>
              <a:t>Miller has five jobs waiting to be processed through his grinding and polishing work center. The due dates for these jobs and their remaining processing time in days are given in the table below. Suggest a sequence of job processing for the grinding and polishing work center using the critical ratio rule. Today is day 20</a:t>
            </a:r>
            <a:r>
              <a:rPr lang="en-US" sz="2000" dirty="0" smtClean="0"/>
              <a:t>.</a:t>
            </a:r>
            <a:endParaRPr lang="en-US" sz="20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619" y="2743200"/>
            <a:ext cx="8266981" cy="281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973096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457200"/>
          </a:xfrm>
        </p:spPr>
        <p:txBody>
          <a:bodyPr>
            <a:noAutofit/>
          </a:bodyPr>
          <a:lstStyle/>
          <a:p>
            <a:r>
              <a:rPr lang="en-US" sz="2000" dirty="0"/>
              <a:t>Example 19.3 (Cont’d)</a:t>
            </a:r>
          </a:p>
        </p:txBody>
      </p:sp>
      <p:sp>
        <p:nvSpPr>
          <p:cNvPr id="7" name="Content Placeholder 6"/>
          <p:cNvSpPr>
            <a:spLocks noGrp="1"/>
          </p:cNvSpPr>
          <p:nvPr>
            <p:ph idx="1"/>
          </p:nvPr>
        </p:nvSpPr>
        <p:spPr>
          <a:xfrm>
            <a:off x="990600" y="609600"/>
            <a:ext cx="7696200" cy="2286000"/>
          </a:xfrm>
        </p:spPr>
        <p:txBody>
          <a:bodyPr>
            <a:noAutofit/>
          </a:bodyPr>
          <a:lstStyle/>
          <a:p>
            <a:pPr lvl="0"/>
            <a:r>
              <a:rPr lang="en-US" sz="1600" dirty="0" smtClean="0"/>
              <a:t>Based </a:t>
            </a:r>
            <a:r>
              <a:rPr lang="en-US" sz="1600" dirty="0"/>
              <a:t>on the critical ratios, the current sequence of job processing is: C-E-A-D-B. Both jobs C and E have critical ratios of less than 1.0 and have to be expedited to meet their due </a:t>
            </a:r>
            <a:r>
              <a:rPr lang="en-US" sz="1600" dirty="0" smtClean="0"/>
              <a:t>dates.</a:t>
            </a:r>
          </a:p>
          <a:p>
            <a:pPr lvl="0"/>
            <a:r>
              <a:rPr lang="en-US" sz="1600" dirty="0" smtClean="0"/>
              <a:t>Job </a:t>
            </a:r>
            <a:r>
              <a:rPr lang="en-US" sz="1600" dirty="0"/>
              <a:t>C </a:t>
            </a:r>
            <a:r>
              <a:rPr lang="en-US" sz="1600" dirty="0" smtClean="0"/>
              <a:t>that </a:t>
            </a:r>
            <a:r>
              <a:rPr lang="en-US" sz="1600" dirty="0"/>
              <a:t>has the lowest critical ratio has the highest priority and should be scheduled first followed by job </a:t>
            </a:r>
            <a:r>
              <a:rPr lang="en-US" sz="1600" dirty="0" smtClean="0"/>
              <a:t>E.</a:t>
            </a:r>
          </a:p>
          <a:p>
            <a:pPr lvl="0"/>
            <a:r>
              <a:rPr lang="en-US" sz="1600" dirty="0" smtClean="0"/>
              <a:t>Job </a:t>
            </a:r>
            <a:r>
              <a:rPr lang="en-US" sz="1600" dirty="0"/>
              <a:t>A is on schedule and jobs B and D have some slack. After Job C is completed, we should </a:t>
            </a:r>
            <a:r>
              <a:rPr lang="en-US" sz="1600" dirty="0" smtClean="0"/>
              <a:t>re-compute </a:t>
            </a:r>
            <a:r>
              <a:rPr lang="en-US" sz="1600" dirty="0"/>
              <a:t>the critical ratios for the remaining four jobs to determine if their priorities have </a:t>
            </a:r>
            <a:r>
              <a:rPr lang="en-US" sz="1600" dirty="0" smtClean="0"/>
              <a:t>changed.</a:t>
            </a:r>
            <a:endParaRPr lang="en-US" sz="1600" dirty="0"/>
          </a:p>
        </p:txBody>
      </p:sp>
      <p:sp>
        <p:nvSpPr>
          <p:cNvPr id="5" name="Slide Number Placeholder 4"/>
          <p:cNvSpPr>
            <a:spLocks noGrp="1"/>
          </p:cNvSpPr>
          <p:nvPr>
            <p:ph type="sldNum" sz="quarter" idx="12"/>
          </p:nvPr>
        </p:nvSpPr>
        <p:spPr>
          <a:xfrm>
            <a:off x="8763000" y="6553200"/>
            <a:ext cx="381000" cy="304800"/>
          </a:xfrm>
        </p:spPr>
        <p:txBody>
          <a:bodyPr/>
          <a:lstStyle/>
          <a:p>
            <a:fld id="{B6F15528-21DE-4FAA-801E-634DDDAF4B2B}" type="slidenum">
              <a:rPr lang="en-US" smtClean="0"/>
              <a:pPr/>
              <a:t>24</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766077"/>
            <a:ext cx="8118894" cy="36721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20584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Sequencing N Jobs Through Two Machines: Johnson’s Rule</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Step </a:t>
            </a:r>
            <a:r>
              <a:rPr lang="en-US" sz="2400" dirty="0"/>
              <a:t>1: List all jobs along with their processing times on the work centers or machines for both </a:t>
            </a:r>
            <a:r>
              <a:rPr lang="en-US" sz="2400" dirty="0" smtClean="0"/>
              <a:t>processes.</a:t>
            </a:r>
            <a:endParaRPr lang="en-US" sz="2400" dirty="0"/>
          </a:p>
          <a:p>
            <a:pPr lvl="0"/>
            <a:r>
              <a:rPr lang="en-US" sz="2400" dirty="0"/>
              <a:t>Step 2: Find the jobs with the minimum processing times in both work centers or </a:t>
            </a:r>
            <a:r>
              <a:rPr lang="en-US" sz="2400" dirty="0" smtClean="0"/>
              <a:t>machines.</a:t>
            </a:r>
            <a:endParaRPr lang="en-US" sz="2400" dirty="0"/>
          </a:p>
          <a:p>
            <a:pPr lvl="0"/>
            <a:r>
              <a:rPr lang="en-US" sz="2400" dirty="0"/>
              <a:t>Step 3a: If the minimum processing time is in the first </a:t>
            </a:r>
            <a:r>
              <a:rPr lang="en-US" sz="2400" dirty="0" smtClean="0"/>
              <a:t>process, </a:t>
            </a:r>
            <a:r>
              <a:rPr lang="en-US" sz="2400" dirty="0"/>
              <a:t>then place the associated job in the first available place in the sequence. Go to Step </a:t>
            </a:r>
            <a:r>
              <a:rPr lang="en-US" sz="2400" dirty="0" smtClean="0"/>
              <a:t>4.</a:t>
            </a:r>
            <a:endParaRPr lang="en-US" sz="2400" dirty="0"/>
          </a:p>
          <a:p>
            <a:pPr lvl="0"/>
            <a:r>
              <a:rPr lang="en-US" sz="2400" dirty="0"/>
              <a:t>Step 3b: </a:t>
            </a:r>
            <a:r>
              <a:rPr lang="en-US" sz="2400" dirty="0" smtClean="0"/>
              <a:t>If </a:t>
            </a:r>
            <a:r>
              <a:rPr lang="en-US" sz="2400" dirty="0"/>
              <a:t>the minimum processing time is in the second </a:t>
            </a:r>
            <a:r>
              <a:rPr lang="en-US" sz="2400" dirty="0" smtClean="0"/>
              <a:t>process </a:t>
            </a:r>
            <a:r>
              <a:rPr lang="en-US" sz="2400" dirty="0"/>
              <a:t>then place the associated job in the last available place in the sequence. Go to Step </a:t>
            </a:r>
            <a:r>
              <a:rPr lang="en-US" sz="2400" dirty="0" smtClean="0"/>
              <a:t>4.</a:t>
            </a:r>
            <a:endParaRPr lang="en-US" sz="2400" dirty="0"/>
          </a:p>
          <a:p>
            <a:pPr lvl="0"/>
            <a:r>
              <a:rPr lang="en-US" sz="2400" dirty="0"/>
              <a:t>Step 4: Remove assigned jobs from further consideration. Return to Step 1 until </a:t>
            </a:r>
            <a:r>
              <a:rPr lang="en-US" sz="2400" dirty="0" smtClean="0"/>
              <a:t>job is assigned</a:t>
            </a:r>
            <a:r>
              <a:rPr lang="en-US" sz="2400" dirty="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977732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19.4</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A </a:t>
            </a:r>
            <a:r>
              <a:rPr lang="en-US" sz="2400" dirty="0"/>
              <a:t>group of five jobs needs to go through a two-machine flow shop. The first operation involves grinding and the second is deburring. Use Johnson’s rule to find the optimum sequence of jobs that will minimize the total completion time for these </a:t>
            </a:r>
            <a:r>
              <a:rPr lang="en-US" sz="2400" dirty="0" smtClean="0"/>
              <a:t>jobs.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6423066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762000"/>
          </a:xfrm>
        </p:spPr>
        <p:txBody>
          <a:bodyPr>
            <a:noAutofit/>
          </a:bodyPr>
          <a:lstStyle/>
          <a:p>
            <a:r>
              <a:rPr lang="en-US" sz="2000" dirty="0"/>
              <a:t>Example 19.4 (Cont’d)</a:t>
            </a:r>
          </a:p>
        </p:txBody>
      </p:sp>
      <p:sp>
        <p:nvSpPr>
          <p:cNvPr id="7" name="Content Placeholder 6"/>
          <p:cNvSpPr>
            <a:spLocks noGrp="1"/>
          </p:cNvSpPr>
          <p:nvPr>
            <p:ph idx="1"/>
          </p:nvPr>
        </p:nvSpPr>
        <p:spPr>
          <a:xfrm>
            <a:off x="1040216" y="4495800"/>
            <a:ext cx="7696200" cy="1371600"/>
          </a:xfrm>
        </p:spPr>
        <p:txBody>
          <a:bodyPr>
            <a:noAutofit/>
          </a:bodyPr>
          <a:lstStyle/>
          <a:p>
            <a:pPr lvl="0"/>
            <a:r>
              <a:rPr lang="en-US" sz="2000" dirty="0" smtClean="0"/>
              <a:t>The </a:t>
            </a:r>
            <a:r>
              <a:rPr lang="en-US" sz="2000" dirty="0"/>
              <a:t>total time to complete the five jobs in the two machines </a:t>
            </a:r>
            <a:r>
              <a:rPr lang="en-US" sz="2000" dirty="0" smtClean="0"/>
              <a:t>is </a:t>
            </a:r>
            <a:r>
              <a:rPr lang="en-US" sz="2000" dirty="0"/>
              <a:t>21.3 </a:t>
            </a:r>
            <a:r>
              <a:rPr lang="en-US" sz="2000" dirty="0" smtClean="0"/>
              <a:t>hours.</a:t>
            </a:r>
          </a:p>
          <a:p>
            <a:pPr lvl="0"/>
            <a:r>
              <a:rPr lang="en-US" sz="2000" dirty="0" smtClean="0"/>
              <a:t>The </a:t>
            </a:r>
            <a:r>
              <a:rPr lang="en-US" sz="2000" dirty="0"/>
              <a:t>deburring machine has to wait 2.3 hours for the first job, and 0.9 hours for the completion of job B in the first machine (grinding</a:t>
            </a:r>
            <a:r>
              <a:rPr lang="en-US" sz="2000" dirty="0" smtClean="0"/>
              <a:t>).</a:t>
            </a:r>
            <a:endParaRPr lang="en-US" sz="2000" dirty="0"/>
          </a:p>
          <a:p>
            <a:pPr lvl="0"/>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135" y="1143000"/>
            <a:ext cx="8488363"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305236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Why Scheduling Is Complex</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Most </a:t>
            </a:r>
            <a:r>
              <a:rPr lang="en-US" sz="2400" dirty="0"/>
              <a:t>setup and processing times and job priorities vary frequently, and machines set up times depend on the order of job </a:t>
            </a:r>
            <a:r>
              <a:rPr lang="en-US" sz="2400" dirty="0" smtClean="0"/>
              <a:t>processing.</a:t>
            </a:r>
          </a:p>
          <a:p>
            <a:pPr lvl="0"/>
            <a:r>
              <a:rPr lang="en-US" sz="2400" dirty="0" smtClean="0"/>
              <a:t>In </a:t>
            </a:r>
            <a:r>
              <a:rPr lang="en-US" sz="2400" dirty="0"/>
              <a:t>a job shop, the high variety and low volume of jobs that require processing through shared resources requires schedule changes and disruptions are </a:t>
            </a:r>
            <a:r>
              <a:rPr lang="en-US" sz="2400" dirty="0" smtClean="0"/>
              <a:t>inevitable.</a:t>
            </a:r>
          </a:p>
          <a:p>
            <a:pPr lvl="0"/>
            <a:r>
              <a:rPr lang="en-US" sz="2400" dirty="0" smtClean="0"/>
              <a:t>Computerized </a:t>
            </a:r>
            <a:r>
              <a:rPr lang="en-US" sz="2400" dirty="0"/>
              <a:t>short-term scheduling, often referred to as finite capacity scheduling (FCS), removes many of the drawbacks of rule-based </a:t>
            </a:r>
            <a:r>
              <a:rPr lang="en-US" sz="2400" dirty="0" smtClean="0"/>
              <a:t>scheduling.</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19477329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Theory of Constraints</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Theory </a:t>
            </a:r>
            <a:r>
              <a:rPr lang="en-US" sz="2400" dirty="0"/>
              <a:t>of constraints aims to achieve a balanced flow through the manufacturing </a:t>
            </a:r>
            <a:r>
              <a:rPr lang="en-US" sz="2400" dirty="0" smtClean="0"/>
              <a:t>process.</a:t>
            </a:r>
          </a:p>
          <a:p>
            <a:pPr lvl="0"/>
            <a:r>
              <a:rPr lang="en-US" sz="2400" dirty="0" smtClean="0"/>
              <a:t>Identify </a:t>
            </a:r>
            <a:r>
              <a:rPr lang="en-US" sz="2400" dirty="0"/>
              <a:t>the </a:t>
            </a:r>
            <a:r>
              <a:rPr lang="en-US" sz="2400" dirty="0" smtClean="0"/>
              <a:t>constraints </a:t>
            </a:r>
            <a:r>
              <a:rPr lang="en-US" sz="2400" dirty="0"/>
              <a:t>(Identify the bottleneck operations or </a:t>
            </a:r>
            <a:r>
              <a:rPr lang="en-US" sz="2400" dirty="0" smtClean="0"/>
              <a:t>resources).</a:t>
            </a:r>
            <a:endParaRPr lang="en-US" sz="2400" dirty="0"/>
          </a:p>
          <a:p>
            <a:pPr lvl="0"/>
            <a:r>
              <a:rPr lang="en-US" sz="2400" dirty="0" smtClean="0"/>
              <a:t>Exploit </a:t>
            </a:r>
            <a:r>
              <a:rPr lang="en-US" sz="2400" dirty="0"/>
              <a:t>the </a:t>
            </a:r>
            <a:r>
              <a:rPr lang="en-US" sz="2400" dirty="0" smtClean="0"/>
              <a:t>constraints </a:t>
            </a:r>
            <a:r>
              <a:rPr lang="en-US" sz="2400" dirty="0"/>
              <a:t>(Plan how to make full use of these limiting </a:t>
            </a:r>
            <a:r>
              <a:rPr lang="en-US" sz="2400" dirty="0" smtClean="0"/>
              <a:t>resources </a:t>
            </a:r>
            <a:r>
              <a:rPr lang="en-US" sz="2400" dirty="0"/>
              <a:t>or operations</a:t>
            </a:r>
            <a:r>
              <a:rPr lang="en-US" sz="2400" dirty="0" smtClean="0"/>
              <a:t>).</a:t>
            </a:r>
            <a:endParaRPr lang="en-US" sz="2400" dirty="0"/>
          </a:p>
          <a:p>
            <a:pPr lvl="0"/>
            <a:r>
              <a:rPr lang="en-US" sz="2400" dirty="0" smtClean="0"/>
              <a:t>Subordinate </a:t>
            </a:r>
            <a:r>
              <a:rPr lang="en-US" sz="2400" dirty="0"/>
              <a:t>all other </a:t>
            </a:r>
            <a:r>
              <a:rPr lang="en-US" sz="2400" dirty="0" smtClean="0"/>
              <a:t>non-constraining </a:t>
            </a:r>
            <a:r>
              <a:rPr lang="en-US" sz="2400" dirty="0"/>
              <a:t>resources </a:t>
            </a:r>
            <a:r>
              <a:rPr lang="en-US" sz="2400" dirty="0" smtClean="0"/>
              <a:t>to </a:t>
            </a:r>
            <a:r>
              <a:rPr lang="en-US" sz="2400" dirty="0"/>
              <a:t>the decisions made in the first two </a:t>
            </a:r>
            <a:r>
              <a:rPr lang="en-US" sz="2400" dirty="0" smtClean="0"/>
              <a:t>steps.</a:t>
            </a:r>
            <a:endParaRPr lang="en-US" sz="2400" dirty="0"/>
          </a:p>
          <a:p>
            <a:pPr lvl="0"/>
            <a:r>
              <a:rPr lang="en-US" sz="2400" dirty="0" smtClean="0"/>
              <a:t>Elevate </a:t>
            </a:r>
            <a:r>
              <a:rPr lang="en-US" sz="2400" dirty="0"/>
              <a:t>the </a:t>
            </a:r>
            <a:r>
              <a:rPr lang="en-US" sz="2400" dirty="0" smtClean="0"/>
              <a:t>constraints </a:t>
            </a:r>
            <a:r>
              <a:rPr lang="en-US" sz="2400" dirty="0"/>
              <a:t>(Find ways to eliminate </a:t>
            </a:r>
            <a:r>
              <a:rPr lang="en-US" sz="2400" dirty="0" smtClean="0"/>
              <a:t>the </a:t>
            </a:r>
            <a:r>
              <a:rPr lang="en-US" sz="2400" dirty="0"/>
              <a:t>constraints that are limiting </a:t>
            </a:r>
            <a:r>
              <a:rPr lang="en-US" sz="2400" dirty="0" smtClean="0"/>
              <a:t>performance).</a:t>
            </a:r>
            <a:endParaRPr lang="en-US" sz="2400" dirty="0"/>
          </a:p>
          <a:p>
            <a:pPr lvl="0"/>
            <a:r>
              <a:rPr lang="en-US" sz="2400" dirty="0" smtClean="0"/>
              <a:t>If </a:t>
            </a:r>
            <a:r>
              <a:rPr lang="en-US" sz="2400" dirty="0"/>
              <a:t>the identified constraint is “broken” </a:t>
            </a:r>
            <a:r>
              <a:rPr lang="en-US" sz="2400" dirty="0" smtClean="0"/>
              <a:t>then </a:t>
            </a:r>
            <a:r>
              <a:rPr lang="en-US" sz="2400" dirty="0"/>
              <a:t>go back to </a:t>
            </a:r>
            <a:r>
              <a:rPr lang="en-US" sz="2400" dirty="0" smtClean="0"/>
              <a:t>Step </a:t>
            </a:r>
            <a:r>
              <a:rPr lang="en-US" sz="2400" dirty="0"/>
              <a:t>1 to identify the next-highest </a:t>
            </a:r>
            <a:r>
              <a:rPr lang="en-US" sz="2400" dirty="0" smtClean="0"/>
              <a:t>constraint.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9354223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Learning Objectives</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Define </a:t>
            </a:r>
            <a:r>
              <a:rPr lang="en-US" sz="2400" dirty="0"/>
              <a:t>detailed scheduling</a:t>
            </a:r>
          </a:p>
          <a:p>
            <a:pPr lvl="0"/>
            <a:r>
              <a:rPr lang="en-US" sz="2400" dirty="0" smtClean="0"/>
              <a:t>Demonstrate </a:t>
            </a:r>
            <a:r>
              <a:rPr lang="en-US" sz="2400" dirty="0"/>
              <a:t>the main types of scheduling and show when each type should be </a:t>
            </a:r>
            <a:r>
              <a:rPr lang="en-US" sz="2400" dirty="0" smtClean="0"/>
              <a:t>employed.</a:t>
            </a:r>
            <a:endParaRPr lang="en-US" sz="2400" dirty="0"/>
          </a:p>
          <a:p>
            <a:pPr lvl="0"/>
            <a:r>
              <a:rPr lang="en-US" sz="2400" dirty="0" smtClean="0"/>
              <a:t>Explain </a:t>
            </a:r>
            <a:r>
              <a:rPr lang="en-US" sz="2400" dirty="0"/>
              <a:t>why scheduling is </a:t>
            </a:r>
            <a:r>
              <a:rPr lang="en-US" sz="2400" dirty="0" smtClean="0"/>
              <a:t>complex.</a:t>
            </a:r>
            <a:endParaRPr lang="en-US" sz="2400" dirty="0"/>
          </a:p>
          <a:p>
            <a:pPr lvl="0"/>
            <a:r>
              <a:rPr lang="en-US" sz="2400" dirty="0" smtClean="0"/>
              <a:t>Describe </a:t>
            </a:r>
            <a:r>
              <a:rPr lang="en-US" sz="2400" dirty="0"/>
              <a:t>the scheduling methods used in service </a:t>
            </a:r>
            <a:r>
              <a:rPr lang="en-US" sz="2400" dirty="0" smtClean="0"/>
              <a:t>organizations.</a:t>
            </a:r>
            <a:endParaRPr lang="en-US" sz="2400" dirty="0"/>
          </a:p>
          <a:p>
            <a:pPr lvl="0"/>
            <a:r>
              <a:rPr lang="en-US" sz="2400" dirty="0" smtClean="0"/>
              <a:t>Describe </a:t>
            </a:r>
            <a:r>
              <a:rPr lang="en-US" sz="2400" dirty="0"/>
              <a:t>supply chain </a:t>
            </a:r>
            <a:r>
              <a:rPr lang="en-US" sz="2400" dirty="0" smtClean="0"/>
              <a:t>scheduling.</a:t>
            </a:r>
            <a:endParaRPr lang="en-US" sz="2400" dirty="0"/>
          </a:p>
          <a:p>
            <a:pPr lvl="0"/>
            <a:r>
              <a:rPr lang="en-US" sz="2400" dirty="0" smtClean="0"/>
              <a:t>Explain </a:t>
            </a:r>
            <a:r>
              <a:rPr lang="en-US" sz="2400" dirty="0"/>
              <a:t>how companies can make scheduling decisions to promote </a:t>
            </a:r>
            <a:r>
              <a:rPr lang="en-US" sz="2400" dirty="0" smtClean="0"/>
              <a:t>sustainability.</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34544216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Scheduling in Service Organizations</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Unlike </a:t>
            </a:r>
            <a:r>
              <a:rPr lang="en-US" sz="2400" dirty="0"/>
              <a:t>manufacturers </a:t>
            </a:r>
            <a:r>
              <a:rPr lang="en-US" sz="2400" dirty="0" smtClean="0"/>
              <a:t>who </a:t>
            </a:r>
            <a:r>
              <a:rPr lang="en-US" sz="2400" dirty="0"/>
              <a:t>can use inventories to smooth out demand fluctuations, it is not possible to store or inventory </a:t>
            </a:r>
            <a:r>
              <a:rPr lang="en-US" sz="2400" dirty="0" smtClean="0"/>
              <a:t>services.</a:t>
            </a:r>
            <a:endParaRPr lang="en-US" sz="2400" dirty="0"/>
          </a:p>
          <a:p>
            <a:pPr lvl="0"/>
            <a:r>
              <a:rPr lang="en-US" sz="2400" dirty="0" smtClean="0"/>
              <a:t>The </a:t>
            </a:r>
            <a:r>
              <a:rPr lang="en-US" sz="2400" dirty="0"/>
              <a:t>fluctuating demand for services and </a:t>
            </a:r>
            <a:r>
              <a:rPr lang="en-US" sz="2400" dirty="0" smtClean="0"/>
              <a:t>customization need makes </a:t>
            </a:r>
            <a:r>
              <a:rPr lang="en-US" sz="2400" dirty="0"/>
              <a:t>scheduling </a:t>
            </a:r>
            <a:r>
              <a:rPr lang="en-US" sz="2400" dirty="0" smtClean="0"/>
              <a:t>more difficult.</a:t>
            </a:r>
            <a:endParaRPr lang="en-US" sz="2400" dirty="0"/>
          </a:p>
          <a:p>
            <a:pPr lvl="0"/>
            <a:r>
              <a:rPr lang="en-US" sz="2400" dirty="0" smtClean="0"/>
              <a:t>Services </a:t>
            </a:r>
            <a:r>
              <a:rPr lang="en-US" sz="2400" dirty="0"/>
              <a:t>may be difficult to schedule because </a:t>
            </a:r>
            <a:r>
              <a:rPr lang="en-US" sz="2400" dirty="0" smtClean="0"/>
              <a:t>services are </a:t>
            </a:r>
            <a:r>
              <a:rPr lang="en-US" sz="2400" dirty="0"/>
              <a:t>typically labor intensive and often require employees with specialized </a:t>
            </a:r>
            <a:r>
              <a:rPr lang="en-US" sz="2400" dirty="0" smtClean="0"/>
              <a:t>skills.</a:t>
            </a:r>
            <a:endParaRPr lang="en-US" sz="2400" dirty="0"/>
          </a:p>
          <a:p>
            <a:pPr lvl="0"/>
            <a:r>
              <a:rPr lang="en-US" sz="2400" dirty="0" smtClean="0"/>
              <a:t>Service </a:t>
            </a:r>
            <a:r>
              <a:rPr lang="en-US" sz="2400" dirty="0"/>
              <a:t>schedules are constrained by legal requirements and union contracts that dictate the number hours that employees can work in given time </a:t>
            </a:r>
            <a:r>
              <a:rPr lang="en-US" sz="2400" dirty="0" smtClean="0"/>
              <a:t>period.</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8056677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Decision </a:t>
            </a:r>
            <a:r>
              <a:rPr lang="en-US" sz="2400" dirty="0" smtClean="0"/>
              <a:t>Rules </a:t>
            </a:r>
            <a:r>
              <a:rPr lang="en-US" sz="2400" dirty="0"/>
              <a:t>for </a:t>
            </a:r>
            <a:r>
              <a:rPr lang="en-US" sz="2400" dirty="0" smtClean="0"/>
              <a:t>Workforce </a:t>
            </a:r>
            <a:r>
              <a:rPr lang="en-US" sz="2400" dirty="0"/>
              <a:t>S</a:t>
            </a:r>
            <a:r>
              <a:rPr lang="en-US" sz="2400" dirty="0" smtClean="0"/>
              <a:t>cheduling </a:t>
            </a:r>
            <a:r>
              <a:rPr lang="en-US" sz="2400" dirty="0"/>
              <a:t>W</a:t>
            </a:r>
            <a:r>
              <a:rPr lang="en-US" sz="2400" dirty="0" smtClean="0"/>
              <a:t>ith </a:t>
            </a:r>
            <a:r>
              <a:rPr lang="en-US" sz="2400" dirty="0"/>
              <a:t>Two Consecutive Days Off</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Step </a:t>
            </a:r>
            <a:r>
              <a:rPr lang="en-US" sz="2400" dirty="0"/>
              <a:t>1: Determine the daily workforce requirements for the all </a:t>
            </a:r>
            <a:r>
              <a:rPr lang="en-US" sz="2400" dirty="0" smtClean="0"/>
              <a:t>7 </a:t>
            </a:r>
            <a:r>
              <a:rPr lang="en-US" sz="2400" dirty="0"/>
              <a:t>days of a given </a:t>
            </a:r>
            <a:r>
              <a:rPr lang="en-US" sz="2400" dirty="0" smtClean="0"/>
              <a:t>week in </a:t>
            </a:r>
            <a:r>
              <a:rPr lang="en-US" sz="2400" dirty="0"/>
              <a:t>a </a:t>
            </a:r>
            <a:r>
              <a:rPr lang="en-US" sz="2400" dirty="0" smtClean="0"/>
              <a:t>table.</a:t>
            </a:r>
            <a:endParaRPr lang="en-US" sz="2400" dirty="0"/>
          </a:p>
          <a:p>
            <a:pPr lvl="0"/>
            <a:r>
              <a:rPr lang="en-US" sz="2400" dirty="0"/>
              <a:t>Step 2: </a:t>
            </a:r>
            <a:r>
              <a:rPr lang="en-US" sz="2400" dirty="0" smtClean="0"/>
              <a:t>Highlight the </a:t>
            </a:r>
            <a:r>
              <a:rPr lang="en-US" sz="2400" dirty="0"/>
              <a:t>two consecutive days that have the lowest total workforce </a:t>
            </a:r>
            <a:r>
              <a:rPr lang="en-US" sz="2400" dirty="0" smtClean="0"/>
              <a:t>requirements.</a:t>
            </a:r>
          </a:p>
          <a:p>
            <a:pPr lvl="0"/>
            <a:r>
              <a:rPr lang="en-US" sz="2400" dirty="0" smtClean="0"/>
              <a:t>Step </a:t>
            </a:r>
            <a:r>
              <a:rPr lang="en-US" sz="2400" dirty="0"/>
              <a:t>3: </a:t>
            </a:r>
            <a:r>
              <a:rPr lang="en-US" sz="2400" dirty="0" smtClean="0"/>
              <a:t>Add a row for second employee by subtracting 1 from </a:t>
            </a:r>
            <a:r>
              <a:rPr lang="en-US" sz="2400" dirty="0"/>
              <a:t>daily requirements of the previous </a:t>
            </a:r>
            <a:r>
              <a:rPr lang="en-US" sz="2400" dirty="0" smtClean="0"/>
              <a:t>row.</a:t>
            </a:r>
            <a:endParaRPr lang="en-US" sz="2400" dirty="0"/>
          </a:p>
          <a:p>
            <a:pPr lvl="0"/>
            <a:r>
              <a:rPr lang="en-US" sz="2400" dirty="0"/>
              <a:t>Step 4: In the </a:t>
            </a:r>
            <a:r>
              <a:rPr lang="en-US" sz="2400" dirty="0" smtClean="0"/>
              <a:t>new </a:t>
            </a:r>
            <a:r>
              <a:rPr lang="en-US" sz="2400" dirty="0"/>
              <a:t>row, </a:t>
            </a:r>
            <a:r>
              <a:rPr lang="en-US" sz="2400" dirty="0" smtClean="0"/>
              <a:t>highlight </a:t>
            </a:r>
            <a:r>
              <a:rPr lang="en-US" sz="2400" dirty="0"/>
              <a:t>the two consecutive days that have the lowest total </a:t>
            </a:r>
            <a:r>
              <a:rPr lang="en-US" sz="2400" dirty="0" smtClean="0"/>
              <a:t>requirement.</a:t>
            </a:r>
            <a:endParaRPr lang="en-US" sz="2400" dirty="0"/>
          </a:p>
          <a:p>
            <a:pPr lvl="0"/>
            <a:r>
              <a:rPr lang="en-US" sz="2400" dirty="0"/>
              <a:t>Step 5: Repeat </a:t>
            </a:r>
            <a:r>
              <a:rPr lang="en-US" sz="2400" dirty="0" smtClean="0"/>
              <a:t>Steps </a:t>
            </a:r>
            <a:r>
              <a:rPr lang="en-US" sz="2400" dirty="0"/>
              <a:t>3 and 4 until all workforce requirements are </a:t>
            </a:r>
            <a:r>
              <a:rPr lang="en-US" sz="2400" dirty="0" smtClean="0"/>
              <a:t>met.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8709862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19.5</a:t>
            </a:r>
          </a:p>
        </p:txBody>
      </p:sp>
      <p:sp>
        <p:nvSpPr>
          <p:cNvPr id="7" name="Content Placeholder 6"/>
          <p:cNvSpPr>
            <a:spLocks noGrp="1"/>
          </p:cNvSpPr>
          <p:nvPr>
            <p:ph idx="1"/>
          </p:nvPr>
        </p:nvSpPr>
        <p:spPr>
          <a:xfrm>
            <a:off x="1066800" y="1219200"/>
            <a:ext cx="7696200" cy="2971800"/>
          </a:xfrm>
        </p:spPr>
        <p:txBody>
          <a:bodyPr>
            <a:noAutofit/>
          </a:bodyPr>
          <a:lstStyle/>
          <a:p>
            <a:pPr lvl="0"/>
            <a:r>
              <a:rPr lang="en-US" sz="2400" dirty="0" smtClean="0"/>
              <a:t>The </a:t>
            </a:r>
            <a:r>
              <a:rPr lang="en-US" sz="2400" dirty="0"/>
              <a:t>Chief of Police of Millcreek Township, Jennifer Taylor, wants to construct a workforce schedule for his department’s police officers using a standard 5-day work week with two consecutive days off. Jennifer’s objective is to minimize the total amount of excess capacity. The staffing requirements for a second week of January are given in the table</a:t>
            </a:r>
            <a:r>
              <a:rPr lang="en-US" sz="2400" dirty="0" smtClean="0"/>
              <a:t>:</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32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4070230"/>
            <a:ext cx="8305800"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997919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19.5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163" y="1447800"/>
            <a:ext cx="8478837" cy="981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9412" y="2421687"/>
            <a:ext cx="8484588" cy="11597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4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166" y="3622635"/>
            <a:ext cx="8303433" cy="12665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584815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19.5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758" y="1642320"/>
            <a:ext cx="8153400" cy="3832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562329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762000"/>
          </a:xfrm>
        </p:spPr>
        <p:txBody>
          <a:bodyPr>
            <a:noAutofit/>
          </a:bodyPr>
          <a:lstStyle/>
          <a:p>
            <a:r>
              <a:rPr lang="en-US" sz="2000" dirty="0"/>
              <a:t>Example 19.5 (Cont’d)</a:t>
            </a:r>
          </a:p>
        </p:txBody>
      </p:sp>
      <p:sp>
        <p:nvSpPr>
          <p:cNvPr id="7" name="Content Placeholder 6"/>
          <p:cNvSpPr>
            <a:spLocks noGrp="1"/>
          </p:cNvSpPr>
          <p:nvPr>
            <p:ph idx="1"/>
          </p:nvPr>
        </p:nvSpPr>
        <p:spPr>
          <a:xfrm>
            <a:off x="1066800" y="762000"/>
            <a:ext cx="7696200" cy="762000"/>
          </a:xfrm>
        </p:spPr>
        <p:txBody>
          <a:bodyPr>
            <a:noAutofit/>
          </a:bodyPr>
          <a:lstStyle/>
          <a:p>
            <a:r>
              <a:rPr lang="en-US" sz="1600" dirty="0" smtClean="0"/>
              <a:t>Jennifer </a:t>
            </a:r>
            <a:r>
              <a:rPr lang="en-US" sz="1600" dirty="0"/>
              <a:t>needs </a:t>
            </a:r>
            <a:r>
              <a:rPr lang="en-US" sz="1600" dirty="0" smtClean="0"/>
              <a:t>11 </a:t>
            </a:r>
            <a:r>
              <a:rPr lang="en-US" sz="1600" dirty="0"/>
              <a:t>police officers to meet the staffing needs. The final schedule is as shown in the table below. In that table, X represents a working day and O is a day </a:t>
            </a:r>
            <a:r>
              <a:rPr lang="en-US" sz="1600" dirty="0" smtClean="0"/>
              <a:t>off.</a:t>
            </a:r>
            <a:endParaRPr lang="en-US" sz="1600" dirty="0"/>
          </a:p>
          <a:p>
            <a:pPr marL="0" lvl="0" indent="0">
              <a:buNone/>
            </a:pPr>
            <a:endParaRPr lang="en-US" sz="2400" dirty="0"/>
          </a:p>
        </p:txBody>
      </p:sp>
      <p:sp>
        <p:nvSpPr>
          <p:cNvPr id="5" name="Slide Number Placeholder 4"/>
          <p:cNvSpPr>
            <a:spLocks noGrp="1"/>
          </p:cNvSpPr>
          <p:nvPr>
            <p:ph type="sldNum" sz="quarter" idx="12"/>
          </p:nvPr>
        </p:nvSpPr>
        <p:spPr>
          <a:xfrm>
            <a:off x="8686800" y="6629400"/>
            <a:ext cx="457200" cy="212785"/>
          </a:xfrm>
        </p:spPr>
        <p:txBody>
          <a:bodyPr/>
          <a:lstStyle/>
          <a:p>
            <a:fld id="{B6F15528-21DE-4FAA-801E-634DDDAF4B2B}" type="slidenum">
              <a:rPr lang="en-US" smtClean="0"/>
              <a:pPr/>
              <a:t>35</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600200"/>
            <a:ext cx="6705600" cy="495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7009206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Supply Chain Scheduling </a:t>
            </a:r>
          </a:p>
        </p:txBody>
      </p:sp>
      <p:sp>
        <p:nvSpPr>
          <p:cNvPr id="7" name="Content Placeholder 6"/>
          <p:cNvSpPr>
            <a:spLocks noGrp="1"/>
          </p:cNvSpPr>
          <p:nvPr>
            <p:ph idx="1"/>
          </p:nvPr>
        </p:nvSpPr>
        <p:spPr>
          <a:xfrm>
            <a:off x="990600" y="1295400"/>
            <a:ext cx="7696200" cy="4953000"/>
          </a:xfrm>
        </p:spPr>
        <p:txBody>
          <a:bodyPr>
            <a:noAutofit/>
          </a:bodyPr>
          <a:lstStyle/>
          <a:p>
            <a:r>
              <a:rPr lang="en-US" sz="2400" dirty="0" smtClean="0"/>
              <a:t>The </a:t>
            </a:r>
            <a:r>
              <a:rPr lang="en-US" sz="2400" dirty="0"/>
              <a:t>ability of </a:t>
            </a:r>
            <a:r>
              <a:rPr lang="en-US" sz="2400" dirty="0" smtClean="0"/>
              <a:t>individual </a:t>
            </a:r>
            <a:r>
              <a:rPr lang="en-US" sz="2400" dirty="0"/>
              <a:t>companies to meet </a:t>
            </a:r>
            <a:r>
              <a:rPr lang="en-US" sz="2400" dirty="0" smtClean="0"/>
              <a:t>performance </a:t>
            </a:r>
            <a:r>
              <a:rPr lang="en-US" sz="2400" dirty="0"/>
              <a:t>measures really depends on the scheduling decisions made by the upstream and downstream partners of their supply </a:t>
            </a:r>
            <a:r>
              <a:rPr lang="en-US" sz="2400" dirty="0" smtClean="0"/>
              <a:t>chains.</a:t>
            </a:r>
          </a:p>
          <a:p>
            <a:r>
              <a:rPr lang="en-US" sz="2400" dirty="0" smtClean="0"/>
              <a:t>The </a:t>
            </a:r>
            <a:r>
              <a:rPr lang="en-US" sz="2400" dirty="0"/>
              <a:t>purpose of supply chain scheduling is to analyze the scheduling problems throughout a supply chain that includes suppliers, manufacturer, distributors, and </a:t>
            </a:r>
            <a:r>
              <a:rPr lang="en-US" sz="2400" dirty="0" smtClean="0"/>
              <a:t>third-party </a:t>
            </a:r>
            <a:r>
              <a:rPr lang="en-US" sz="2400" dirty="0"/>
              <a:t>logistics providers and to coordinate the schedules of all of the supply chain </a:t>
            </a:r>
            <a:r>
              <a:rPr lang="en-US" sz="2400" dirty="0" smtClean="0"/>
              <a:t>members.</a:t>
            </a:r>
          </a:p>
          <a:p>
            <a:r>
              <a:rPr lang="en-US" sz="2400" dirty="0" smtClean="0"/>
              <a:t>This </a:t>
            </a:r>
            <a:r>
              <a:rPr lang="en-US" sz="2400" dirty="0"/>
              <a:t>coordination is accomplished through information sharing and cooperation among members of the supply </a:t>
            </a:r>
            <a:r>
              <a:rPr lang="en-US" sz="2400" dirty="0" smtClean="0"/>
              <a:t>chain.</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34695681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Ethical and Sustainability Issues in Scheduling </a:t>
            </a:r>
          </a:p>
        </p:txBody>
      </p:sp>
      <p:sp>
        <p:nvSpPr>
          <p:cNvPr id="7" name="Content Placeholder 6"/>
          <p:cNvSpPr>
            <a:spLocks noGrp="1"/>
          </p:cNvSpPr>
          <p:nvPr>
            <p:ph idx="1"/>
          </p:nvPr>
        </p:nvSpPr>
        <p:spPr>
          <a:xfrm>
            <a:off x="990600" y="1295400"/>
            <a:ext cx="7696200" cy="4953000"/>
          </a:xfrm>
        </p:spPr>
        <p:txBody>
          <a:bodyPr>
            <a:noAutofit/>
          </a:bodyPr>
          <a:lstStyle/>
          <a:p>
            <a:r>
              <a:rPr lang="en-US" sz="2400" dirty="0" smtClean="0"/>
              <a:t>Traditional scheduling </a:t>
            </a:r>
            <a:r>
              <a:rPr lang="en-US" sz="2400" dirty="0"/>
              <a:t>performance </a:t>
            </a:r>
            <a:r>
              <a:rPr lang="en-US" sz="2400" dirty="0" smtClean="0"/>
              <a:t>measures </a:t>
            </a:r>
            <a:r>
              <a:rPr lang="en-US" sz="2400" dirty="0"/>
              <a:t>ignore the negative impact that manufacturing and transportation operations can have on the </a:t>
            </a:r>
            <a:r>
              <a:rPr lang="en-US" sz="2400" dirty="0" smtClean="0"/>
              <a:t>environment.</a:t>
            </a:r>
          </a:p>
          <a:p>
            <a:r>
              <a:rPr lang="en-US" sz="2400" dirty="0" smtClean="0"/>
              <a:t>Scheduling </a:t>
            </a:r>
            <a:r>
              <a:rPr lang="en-US" sz="2400" dirty="0"/>
              <a:t>decisions made by these companies can play a vital role in improving the energy efficiency their manufacturing </a:t>
            </a:r>
            <a:r>
              <a:rPr lang="en-US" sz="2400" dirty="0" smtClean="0"/>
              <a:t>operations.</a:t>
            </a:r>
          </a:p>
          <a:p>
            <a:r>
              <a:rPr lang="en-US" sz="2400" dirty="0" smtClean="0"/>
              <a:t>In the service sector, scheduling hospital employees has been problematic.</a:t>
            </a:r>
          </a:p>
          <a:p>
            <a:r>
              <a:rPr lang="en-US" sz="2400" dirty="0" smtClean="0"/>
              <a:t>For </a:t>
            </a:r>
            <a:r>
              <a:rPr lang="en-US" sz="2400" dirty="0"/>
              <a:t>many hospital employees, particularly doctors and nurses, balancing their work hours and personal life has been a huge </a:t>
            </a:r>
            <a:r>
              <a:rPr lang="en-US" sz="2400" dirty="0" smtClean="0"/>
              <a:t>challenge.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5988290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96328"/>
            <a:ext cx="7696200" cy="589472"/>
          </a:xfrm>
        </p:spPr>
        <p:txBody>
          <a:bodyPr>
            <a:noAutofit/>
          </a:bodyPr>
          <a:lstStyle/>
          <a:p>
            <a:r>
              <a:rPr lang="en-US" sz="2400" dirty="0" smtClean="0"/>
              <a:t>What </a:t>
            </a:r>
            <a:r>
              <a:rPr lang="en-US" sz="2400" dirty="0"/>
              <a:t>I</a:t>
            </a:r>
            <a:r>
              <a:rPr lang="en-US" sz="2400" dirty="0" smtClean="0"/>
              <a:t>s </a:t>
            </a:r>
            <a:r>
              <a:rPr lang="en-US" sz="2400" dirty="0"/>
              <a:t>Detailed Scheduling?</a:t>
            </a:r>
          </a:p>
        </p:txBody>
      </p:sp>
      <p:sp>
        <p:nvSpPr>
          <p:cNvPr id="7" name="Content Placeholder 6"/>
          <p:cNvSpPr>
            <a:spLocks noGrp="1"/>
          </p:cNvSpPr>
          <p:nvPr>
            <p:ph idx="1"/>
          </p:nvPr>
        </p:nvSpPr>
        <p:spPr>
          <a:xfrm>
            <a:off x="990600" y="762000"/>
            <a:ext cx="8001000" cy="685800"/>
          </a:xfrm>
        </p:spPr>
        <p:txBody>
          <a:bodyPr>
            <a:noAutofit/>
          </a:bodyPr>
          <a:lstStyle/>
          <a:p>
            <a:pPr lvl="0"/>
            <a:r>
              <a:rPr lang="en-US" sz="1600" dirty="0" smtClean="0"/>
              <a:t>In </a:t>
            </a:r>
            <a:r>
              <a:rPr lang="en-US" sz="1600" dirty="0"/>
              <a:t>the hierarchy of decisions made in the field of operations, detailed scheduling is the final step before the actual production of the product or delivery of the </a:t>
            </a:r>
            <a:r>
              <a:rPr lang="en-US" sz="1600" dirty="0" smtClean="0"/>
              <a:t>service</a:t>
            </a:r>
            <a:r>
              <a:rPr lang="en-US" sz="1600" dirty="0" smtClean="0"/>
              <a:t>.</a:t>
            </a:r>
            <a:endParaRPr lang="en-US" sz="1600" dirty="0" smtClean="0"/>
          </a:p>
        </p:txBody>
      </p:sp>
      <p:sp>
        <p:nvSpPr>
          <p:cNvPr id="5" name="Slide Number Placeholder 4"/>
          <p:cNvSpPr>
            <a:spLocks noGrp="1"/>
          </p:cNvSpPr>
          <p:nvPr>
            <p:ph type="sldNum" sz="quarter" idx="12"/>
          </p:nvPr>
        </p:nvSpPr>
        <p:spPr>
          <a:xfrm>
            <a:off x="8763000" y="6621463"/>
            <a:ext cx="381000" cy="236537"/>
          </a:xfrm>
        </p:spPr>
        <p:txBody>
          <a:bodyPr/>
          <a:lstStyle/>
          <a:p>
            <a:fld id="{B6F15528-21DE-4FAA-801E-634DDDAF4B2B}" type="slidenum">
              <a:rPr lang="en-US" smtClean="0"/>
              <a:pPr/>
              <a:t>4</a:t>
            </a:fld>
            <a:endParaRPr lang="en-US" dirty="0"/>
          </a:p>
        </p:txBody>
      </p:sp>
      <p:sp>
        <p:nvSpPr>
          <p:cNvPr id="8" name="Footer Placeholder 3"/>
          <p:cNvSpPr>
            <a:spLocks noGrp="1"/>
          </p:cNvSpPr>
          <p:nvPr>
            <p:ph type="ftr" sz="quarter" idx="11"/>
          </p:nvPr>
        </p:nvSpPr>
        <p:spPr>
          <a:xfrm>
            <a:off x="609600" y="6621463"/>
            <a:ext cx="7010400" cy="236537"/>
          </a:xfrm>
        </p:spPr>
        <p:txBody>
          <a:bodyPr/>
          <a:lstStyle/>
          <a:p>
            <a:r>
              <a:rPr lang="en-US" dirty="0" err="1" smtClean="0"/>
              <a:t>Venkataraman</a:t>
            </a:r>
            <a:r>
              <a:rPr lang="en-US" dirty="0" smtClean="0"/>
              <a:t> &amp; Pinto, Operations Management, 1e. SAGE, 2018.</a:t>
            </a:r>
            <a:endParaRPr lang="en-US" dirty="0"/>
          </a:p>
        </p:txBody>
      </p:sp>
      <p:sp>
        <p:nvSpPr>
          <p:cNvPr id="2" name="Rectangle 1"/>
          <p:cNvSpPr/>
          <p:nvPr/>
        </p:nvSpPr>
        <p:spPr>
          <a:xfrm>
            <a:off x="1042773" y="6000861"/>
            <a:ext cx="7391400" cy="584775"/>
          </a:xfrm>
          <a:prstGeom prst="rect">
            <a:avLst/>
          </a:prstGeom>
        </p:spPr>
        <p:txBody>
          <a:bodyPr wrap="square">
            <a:spAutoFit/>
          </a:bodyPr>
          <a:lstStyle/>
          <a:p>
            <a:pPr marL="285750" lvl="0" indent="-285750">
              <a:buFont typeface="Arial" panose="020B0604020202020204" pitchFamily="34" charset="0"/>
              <a:buChar char="•"/>
            </a:pPr>
            <a:r>
              <a:rPr lang="en-US" sz="1600" dirty="0"/>
              <a:t>Scheduling is the process of making specific resources such as labor, equipment, and facilities to produce a product or deliver a service available.</a:t>
            </a: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371599"/>
            <a:ext cx="5943600" cy="46480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327770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Objectives of Scheduling </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Managers </a:t>
            </a:r>
            <a:r>
              <a:rPr lang="en-US" sz="2400" dirty="0"/>
              <a:t>have to balance several conflicting </a:t>
            </a:r>
            <a:r>
              <a:rPr lang="en-US" sz="2400" dirty="0" smtClean="0"/>
              <a:t>goals. </a:t>
            </a:r>
            <a:r>
              <a:rPr lang="en-US" sz="2400" dirty="0"/>
              <a:t>Hence, the objectives of scheduling are to achieve the necessary tradeoffs among these goals to ensure that:</a:t>
            </a:r>
          </a:p>
          <a:p>
            <a:pPr lvl="1"/>
            <a:r>
              <a:rPr lang="en-US" sz="2000" dirty="0" smtClean="0"/>
              <a:t>Resources </a:t>
            </a:r>
            <a:r>
              <a:rPr lang="en-US" sz="2000" dirty="0"/>
              <a:t>such as equipment, labor, and facilities are used effectively </a:t>
            </a:r>
          </a:p>
          <a:p>
            <a:pPr lvl="1"/>
            <a:r>
              <a:rPr lang="en-US" sz="2000" dirty="0" smtClean="0"/>
              <a:t>Productivity </a:t>
            </a:r>
            <a:r>
              <a:rPr lang="en-US" sz="2000" dirty="0"/>
              <a:t>is increased by maximizing the flow of goods and services through the facility</a:t>
            </a:r>
          </a:p>
          <a:p>
            <a:pPr lvl="1"/>
            <a:r>
              <a:rPr lang="en-US" sz="2000" dirty="0" smtClean="0"/>
              <a:t>Customer </a:t>
            </a:r>
            <a:r>
              <a:rPr lang="en-US" sz="2000" dirty="0"/>
              <a:t>waiting time, work-in-process inventories, processing times, and thus overall costs are minimized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1455363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Types of Scheduling for Manufacturers (Line Process Scheduling)</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Line </a:t>
            </a:r>
            <a:r>
              <a:rPr lang="en-US" sz="2400" dirty="0"/>
              <a:t>processes are high-volume production processes that typically produce standardized products and require identical or similar </a:t>
            </a:r>
            <a:r>
              <a:rPr lang="en-US" sz="2400" dirty="0" smtClean="0"/>
              <a:t>operations.</a:t>
            </a:r>
          </a:p>
          <a:p>
            <a:pPr lvl="0"/>
            <a:r>
              <a:rPr lang="en-US" sz="2400" dirty="0" smtClean="0"/>
              <a:t>The </a:t>
            </a:r>
            <a:r>
              <a:rPr lang="en-US" sz="2400" dirty="0"/>
              <a:t>following steps should be used to schedule multiple products through a line flow </a:t>
            </a:r>
            <a:r>
              <a:rPr lang="en-US" sz="2400" dirty="0" smtClean="0"/>
              <a:t>process:</a:t>
            </a:r>
            <a:endParaRPr lang="en-US" sz="2400" dirty="0"/>
          </a:p>
          <a:p>
            <a:pPr lvl="1"/>
            <a:r>
              <a:rPr lang="en-US" sz="2000" dirty="0"/>
              <a:t>Step 1: </a:t>
            </a:r>
            <a:r>
              <a:rPr lang="en-US" sz="2000" dirty="0" smtClean="0"/>
              <a:t>The </a:t>
            </a:r>
            <a:r>
              <a:rPr lang="en-US" sz="2000" dirty="0"/>
              <a:t>key issue in scheduling is the changeover time in switching </a:t>
            </a:r>
            <a:r>
              <a:rPr lang="en-US" sz="2000" dirty="0" smtClean="0"/>
              <a:t>production</a:t>
            </a:r>
          </a:p>
          <a:p>
            <a:pPr lvl="1"/>
            <a:r>
              <a:rPr lang="en-US" sz="2000" dirty="0" smtClean="0"/>
              <a:t>Step </a:t>
            </a:r>
            <a:r>
              <a:rPr lang="en-US" sz="2000" dirty="0"/>
              <a:t>2: </a:t>
            </a:r>
            <a:r>
              <a:rPr lang="en-US" sz="2000" dirty="0" smtClean="0"/>
              <a:t>After determining lot size, the </a:t>
            </a:r>
            <a:r>
              <a:rPr lang="en-US" sz="2000" dirty="0"/>
              <a:t>next step is to determine when each product should be </a:t>
            </a:r>
            <a:r>
              <a:rPr lang="en-US" sz="2000" dirty="0" smtClean="0"/>
              <a:t>produced</a:t>
            </a:r>
          </a:p>
          <a:p>
            <a:pPr lvl="1"/>
            <a:r>
              <a:rPr lang="en-US" sz="2000" dirty="0" smtClean="0"/>
              <a:t>Step </a:t>
            </a:r>
            <a:r>
              <a:rPr lang="en-US" sz="2000" dirty="0"/>
              <a:t>3: After calculating the </a:t>
            </a:r>
            <a:r>
              <a:rPr lang="en-US" sz="2000" dirty="0" smtClean="0"/>
              <a:t>run out </a:t>
            </a:r>
            <a:r>
              <a:rPr lang="en-US" sz="2000" dirty="0"/>
              <a:t>times for each product, the next step is to schedule first one lot of that product that has the lowest </a:t>
            </a:r>
            <a:r>
              <a:rPr lang="en-US" sz="2000" dirty="0" err="1"/>
              <a:t>runout</a:t>
            </a:r>
            <a:r>
              <a:rPr lang="en-US" sz="2000" dirty="0"/>
              <a:t> </a:t>
            </a:r>
            <a:r>
              <a:rPr lang="en-US" sz="2000" dirty="0" smtClean="0"/>
              <a:t>time</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2028234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Intermittent Process Scheduling</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In </a:t>
            </a:r>
            <a:r>
              <a:rPr lang="en-US" sz="2400" dirty="0"/>
              <a:t>an intermittent process, a firm produces a variety of products in relatively low </a:t>
            </a:r>
            <a:r>
              <a:rPr lang="en-US" sz="2400" dirty="0" smtClean="0"/>
              <a:t>volumes.</a:t>
            </a:r>
          </a:p>
          <a:p>
            <a:pPr lvl="0"/>
            <a:r>
              <a:rPr lang="en-US" sz="2400" dirty="0" smtClean="0"/>
              <a:t>In </a:t>
            </a:r>
            <a:r>
              <a:rPr lang="en-US" sz="2400" dirty="0"/>
              <a:t>intermittent processes such as job shops, products are made to order and each order has its own unique material and processing requirements, processing sequence, and processing </a:t>
            </a:r>
            <a:r>
              <a:rPr lang="en-US" sz="2400" dirty="0" smtClean="0"/>
              <a:t>time.</a:t>
            </a:r>
          </a:p>
          <a:p>
            <a:pPr lvl="0"/>
            <a:r>
              <a:rPr lang="en-US" sz="2400" dirty="0" smtClean="0"/>
              <a:t>Main problem here is how to manage the queues of work-in-process inventories that build up at each work center as jobs wait for these work centers.</a:t>
            </a:r>
          </a:p>
          <a:p>
            <a:pPr lvl="0"/>
            <a:r>
              <a:rPr lang="en-US" sz="2400" dirty="0" smtClean="0"/>
              <a:t>To minimize the size of these queues, schedulers need to address the following three issues: Input-output control; loading; and sequencing.</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568574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762000"/>
          </a:xfrm>
        </p:spPr>
        <p:txBody>
          <a:bodyPr>
            <a:noAutofit/>
          </a:bodyPr>
          <a:lstStyle/>
          <a:p>
            <a:r>
              <a:rPr lang="en-US" sz="2400" dirty="0"/>
              <a:t>Input–Output Control</a:t>
            </a:r>
          </a:p>
        </p:txBody>
      </p:sp>
      <p:sp>
        <p:nvSpPr>
          <p:cNvPr id="7" name="Content Placeholder 6"/>
          <p:cNvSpPr>
            <a:spLocks noGrp="1"/>
          </p:cNvSpPr>
          <p:nvPr>
            <p:ph idx="1"/>
          </p:nvPr>
        </p:nvSpPr>
        <p:spPr>
          <a:xfrm>
            <a:off x="990600" y="685800"/>
            <a:ext cx="7696200" cy="1219200"/>
          </a:xfrm>
        </p:spPr>
        <p:txBody>
          <a:bodyPr>
            <a:noAutofit/>
          </a:bodyPr>
          <a:lstStyle/>
          <a:p>
            <a:pPr lvl="0"/>
            <a:r>
              <a:rPr lang="en-US" sz="1800" dirty="0" smtClean="0"/>
              <a:t>Input–output </a:t>
            </a:r>
            <a:r>
              <a:rPr lang="en-US" sz="1800" dirty="0"/>
              <a:t>control is concerned with regulating inputs to a work center in relation to output and available capacity so that the queues and waiting times of jobs can be managed and kept under </a:t>
            </a:r>
            <a:r>
              <a:rPr lang="en-US" sz="1800" dirty="0" smtClean="0"/>
              <a:t>control</a:t>
            </a:r>
            <a:r>
              <a:rPr lang="en-US" sz="1800" dirty="0" smtClean="0"/>
              <a:t>.</a:t>
            </a:r>
            <a:endParaRPr lang="en-US" sz="1800" dirty="0" smtClean="0"/>
          </a:p>
        </p:txBody>
      </p:sp>
      <p:sp>
        <p:nvSpPr>
          <p:cNvPr id="5" name="Slide Number Placeholder 4"/>
          <p:cNvSpPr>
            <a:spLocks noGrp="1"/>
          </p:cNvSpPr>
          <p:nvPr>
            <p:ph type="sldNum" sz="quarter" idx="12"/>
          </p:nvPr>
        </p:nvSpPr>
        <p:spPr>
          <a:xfrm>
            <a:off x="8763000" y="6553200"/>
            <a:ext cx="381000" cy="330679"/>
          </a:xfrm>
        </p:spPr>
        <p:txBody>
          <a:bodyPr/>
          <a:lstStyle/>
          <a:p>
            <a:fld id="{B6F15528-21DE-4FAA-801E-634DDDAF4B2B}" type="slidenum">
              <a:rPr lang="en-US" smtClean="0"/>
              <a:pPr/>
              <a:t>8</a:t>
            </a:fld>
            <a:endParaRPr lang="en-US" dirty="0"/>
          </a:p>
        </p:txBody>
      </p:sp>
      <p:sp>
        <p:nvSpPr>
          <p:cNvPr id="8" name="Footer Placeholder 3"/>
          <p:cNvSpPr>
            <a:spLocks noGrp="1"/>
          </p:cNvSpPr>
          <p:nvPr>
            <p:ph type="ftr" sz="quarter" idx="11"/>
          </p:nvPr>
        </p:nvSpPr>
        <p:spPr>
          <a:xfrm>
            <a:off x="609600" y="6629400"/>
            <a:ext cx="7010400" cy="228600"/>
          </a:xfrm>
        </p:spPr>
        <p:txBody>
          <a:bodyPr/>
          <a:lstStyle/>
          <a:p>
            <a:r>
              <a:rPr lang="en-US" dirty="0" err="1" smtClean="0"/>
              <a:t>Venkataraman</a:t>
            </a:r>
            <a:r>
              <a:rPr lang="en-US" dirty="0" smtClean="0"/>
              <a:t> &amp; Pinto, Operations Management, 1e. SAGE, 2018.</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0792" y="1676400"/>
            <a:ext cx="7764462" cy="5003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87981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685800"/>
          </a:xfrm>
        </p:spPr>
        <p:txBody>
          <a:bodyPr>
            <a:noAutofit/>
          </a:bodyPr>
          <a:lstStyle/>
          <a:p>
            <a:r>
              <a:rPr lang="en-US" sz="2000" dirty="0"/>
              <a:t>Loading</a:t>
            </a:r>
          </a:p>
        </p:txBody>
      </p:sp>
      <p:sp>
        <p:nvSpPr>
          <p:cNvPr id="7" name="Content Placeholder 6"/>
          <p:cNvSpPr>
            <a:spLocks noGrp="1"/>
          </p:cNvSpPr>
          <p:nvPr>
            <p:ph idx="1"/>
          </p:nvPr>
        </p:nvSpPr>
        <p:spPr>
          <a:xfrm>
            <a:off x="1066800" y="762000"/>
            <a:ext cx="7696200" cy="1600200"/>
          </a:xfrm>
        </p:spPr>
        <p:txBody>
          <a:bodyPr>
            <a:noAutofit/>
          </a:bodyPr>
          <a:lstStyle/>
          <a:p>
            <a:pPr lvl="0"/>
            <a:r>
              <a:rPr lang="en-US" sz="1800" dirty="0" smtClean="0"/>
              <a:t>Loading </a:t>
            </a:r>
            <a:r>
              <a:rPr lang="en-US" sz="1800" dirty="0"/>
              <a:t>is the assignment of jobs to work or processing </a:t>
            </a:r>
            <a:r>
              <a:rPr lang="en-US" sz="1800" dirty="0" smtClean="0"/>
              <a:t>centers.</a:t>
            </a:r>
          </a:p>
          <a:p>
            <a:pPr lvl="0"/>
            <a:r>
              <a:rPr lang="en-US" sz="1800" dirty="0" smtClean="0"/>
              <a:t>Loading </a:t>
            </a:r>
            <a:r>
              <a:rPr lang="en-US" sz="1800" dirty="0"/>
              <a:t>decisions are straightforward if a job can be processed exclusively in a specific work </a:t>
            </a:r>
            <a:r>
              <a:rPr lang="en-US" sz="1800" dirty="0" smtClean="0"/>
              <a:t>center.</a:t>
            </a:r>
          </a:p>
          <a:p>
            <a:pPr lvl="0"/>
            <a:r>
              <a:rPr lang="en-US" sz="1800" dirty="0" smtClean="0"/>
              <a:t>Managers </a:t>
            </a:r>
            <a:r>
              <a:rPr lang="en-US" sz="1800" dirty="0"/>
              <a:t>use tools such as Gantt charts or the assignment method to load work </a:t>
            </a:r>
            <a:r>
              <a:rPr lang="en-US" sz="1800" dirty="0" smtClean="0"/>
              <a:t>centers</a:t>
            </a:r>
            <a:r>
              <a:rPr lang="en-US" sz="1800" dirty="0" smtClean="0"/>
              <a:t>.</a:t>
            </a:r>
            <a:endParaRPr lang="en-US" sz="18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2514600"/>
            <a:ext cx="8534400" cy="3047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28233324"/>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7219</TotalTime>
  <Words>2749</Words>
  <Application>Microsoft Office PowerPoint</Application>
  <PresentationFormat>On-screen Show (4:3)</PresentationFormat>
  <Paragraphs>203</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VenkataramanTheme</vt:lpstr>
      <vt:lpstr>PowerPoint Presentation</vt:lpstr>
      <vt:lpstr>Chapter 19: Detailed Scheduling</vt:lpstr>
      <vt:lpstr>Learning Objectives</vt:lpstr>
      <vt:lpstr>What Is Detailed Scheduling?</vt:lpstr>
      <vt:lpstr>Objectives of Scheduling </vt:lpstr>
      <vt:lpstr>Types of Scheduling for Manufacturers (Line Process Scheduling)</vt:lpstr>
      <vt:lpstr>Intermittent Process Scheduling</vt:lpstr>
      <vt:lpstr>Input–Output Control</vt:lpstr>
      <vt:lpstr>Loading</vt:lpstr>
      <vt:lpstr>Loading (Cont’d)</vt:lpstr>
      <vt:lpstr>The Assignment Method</vt:lpstr>
      <vt:lpstr>Example 19.1</vt:lpstr>
      <vt:lpstr>Example 19.1 (Cont’d)</vt:lpstr>
      <vt:lpstr>Backward and Forward Scheduling</vt:lpstr>
      <vt:lpstr>Loading Approach in Scheduling</vt:lpstr>
      <vt:lpstr>Sequencing</vt:lpstr>
      <vt:lpstr>Priority Rules Assumptions</vt:lpstr>
      <vt:lpstr>Example 19.2</vt:lpstr>
      <vt:lpstr>Example 19.2 (Cont’d)</vt:lpstr>
      <vt:lpstr>Example 19.2 (Cont’d)</vt:lpstr>
      <vt:lpstr>Example 19.2 (Cont’d)</vt:lpstr>
      <vt:lpstr>Example 19.2 (Cont’d)</vt:lpstr>
      <vt:lpstr>Example 19.3</vt:lpstr>
      <vt:lpstr>Example 19.3 (Cont’d)</vt:lpstr>
      <vt:lpstr>Sequencing N Jobs Through Two Machines: Johnson’s Rule</vt:lpstr>
      <vt:lpstr>Example 19.4</vt:lpstr>
      <vt:lpstr>Example 19.4 (Cont’d)</vt:lpstr>
      <vt:lpstr>Why Scheduling Is Complex</vt:lpstr>
      <vt:lpstr>Theory of Constraints</vt:lpstr>
      <vt:lpstr>Scheduling in Service Organizations</vt:lpstr>
      <vt:lpstr>Decision Rules for Workforce Scheduling With Two Consecutive Days Off</vt:lpstr>
      <vt:lpstr>Example 19.5</vt:lpstr>
      <vt:lpstr>Example 19.5 (Cont’d)</vt:lpstr>
      <vt:lpstr>Example 19.5 (Cont’d)</vt:lpstr>
      <vt:lpstr>Example 19.5 (Cont’d)</vt:lpstr>
      <vt:lpstr>Supply Chain Scheduling </vt:lpstr>
      <vt:lpstr>Ethical and Sustainability Issues in Scheduling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439</cp:revision>
  <dcterms:created xsi:type="dcterms:W3CDTF">2006-08-16T00:00:00Z</dcterms:created>
  <dcterms:modified xsi:type="dcterms:W3CDTF">2017-01-06T15:23:40Z</dcterms:modified>
</cp:coreProperties>
</file>